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5143500" cx="9144000"/>
  <p:notesSz cx="6858000" cy="9144000"/>
  <p:embeddedFontLst>
    <p:embeddedFont>
      <p:font typeface="Montserrat"/>
      <p:regular r:id="rId16"/>
      <p:bold r:id="rId17"/>
      <p:italic r:id="rId18"/>
      <p:boldItalic r:id="rId19"/>
    </p:embeddedFont>
    <p:embeddedFont>
      <p:font typeface="Lato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regular.fntdata"/><Relationship Id="rId11" Type="http://schemas.openxmlformats.org/officeDocument/2006/relationships/slide" Target="slides/slide7.xml"/><Relationship Id="rId22" Type="http://schemas.openxmlformats.org/officeDocument/2006/relationships/font" Target="fonts/Lato-italic.fntdata"/><Relationship Id="rId10" Type="http://schemas.openxmlformats.org/officeDocument/2006/relationships/slide" Target="slides/slide6.xml"/><Relationship Id="rId21" Type="http://schemas.openxmlformats.org/officeDocument/2006/relationships/font" Target="fonts/Lato-bold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23" Type="http://schemas.openxmlformats.org/officeDocument/2006/relationships/font" Target="fonts/Lato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Montserrat-bold.fntdata"/><Relationship Id="rId16" Type="http://schemas.openxmlformats.org/officeDocument/2006/relationships/font" Target="fonts/Montserrat-regular.fntdata"/><Relationship Id="rId5" Type="http://schemas.openxmlformats.org/officeDocument/2006/relationships/slide" Target="slides/slide1.xml"/><Relationship Id="rId19" Type="http://schemas.openxmlformats.org/officeDocument/2006/relationships/font" Target="fonts/Montserrat-boldItalic.fntdata"/><Relationship Id="rId6" Type="http://schemas.openxmlformats.org/officeDocument/2006/relationships/slide" Target="slides/slide2.xml"/><Relationship Id="rId18" Type="http://schemas.openxmlformats.org/officeDocument/2006/relationships/font" Target="fonts/Montserrat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6931ee561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16931ee561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6931ee561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16931ee561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a9992125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a9992125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57f4a9b4a5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57f4a9b4a5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57f4a9b4a5_0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57f4a9b4a5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57f4a9b4a5_0_1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57f4a9b4a5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57f4a9b4a5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57f4a9b4a5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57f4a9b4a5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57f4a9b4a5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6931ee561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16931ee561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6931ee561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16931ee561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ww.youtube.com/watch?v=L2XjlY-kHs8" TargetMode="External"/><Relationship Id="rId4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Relationship Id="rId4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2970825" y="1264625"/>
            <a:ext cx="6068400" cy="114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Kepler’s Laws</a:t>
            </a:r>
            <a:endParaRPr sz="4800"/>
          </a:p>
        </p:txBody>
      </p:sp>
      <p:sp>
        <p:nvSpPr>
          <p:cNvPr id="135" name="Google Shape;135;p13"/>
          <p:cNvSpPr txBox="1"/>
          <p:nvPr>
            <p:ph type="ctrTitle"/>
          </p:nvPr>
        </p:nvSpPr>
        <p:spPr>
          <a:xfrm>
            <a:off x="3075602" y="2348150"/>
            <a:ext cx="6068400" cy="205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Spring 2019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2"/>
          <p:cNvSpPr txBox="1"/>
          <p:nvPr>
            <p:ph idx="1" type="body"/>
          </p:nvPr>
        </p:nvSpPr>
        <p:spPr>
          <a:xfrm>
            <a:off x="249425" y="1323800"/>
            <a:ext cx="85206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 body in orbit sweeps out an equal area of its orbit in an equal interval of time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22"/>
          <p:cNvSpPr txBox="1"/>
          <p:nvPr>
            <p:ph idx="1" type="body"/>
          </p:nvPr>
        </p:nvSpPr>
        <p:spPr>
          <a:xfrm>
            <a:off x="4787225" y="2327775"/>
            <a:ext cx="3982800" cy="24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Calibri"/>
                <a:ea typeface="Calibri"/>
                <a:cs typeface="Calibri"/>
                <a:sym typeface="Calibri"/>
              </a:rPr>
              <a:t>The closer you get to the sun, the faster you go!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>
                <a:latin typeface="Calibri"/>
                <a:ea typeface="Calibri"/>
                <a:cs typeface="Calibri"/>
                <a:sym typeface="Calibri"/>
              </a:rPr>
              <a:t>Perihelion: closest approach to Sun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>
                <a:latin typeface="Calibri"/>
                <a:ea typeface="Calibri"/>
                <a:cs typeface="Calibri"/>
                <a:sym typeface="Calibri"/>
              </a:rPr>
              <a:t>Aphelion: farthest point from Sun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7" name="Google Shape;19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625" y="2313800"/>
            <a:ext cx="4214900" cy="2585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2"/>
          <p:cNvSpPr txBox="1"/>
          <p:nvPr>
            <p:ph type="title"/>
          </p:nvPr>
        </p:nvSpPr>
        <p:spPr>
          <a:xfrm>
            <a:off x="1282725" y="319825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Kepler’s Second Law</a:t>
            </a:r>
            <a:endParaRPr sz="3000" strike="sngStrik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KeplerThirdLaw.jpg" id="203" name="Google Shape;20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12350" y="1567900"/>
            <a:ext cx="4510200" cy="2933825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3"/>
          <p:cNvSpPr txBox="1"/>
          <p:nvPr>
            <p:ph idx="1" type="body"/>
          </p:nvPr>
        </p:nvSpPr>
        <p:spPr>
          <a:xfrm>
            <a:off x="429950" y="1908400"/>
            <a:ext cx="3782400" cy="278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Calibri"/>
                <a:ea typeface="Calibri"/>
                <a:cs typeface="Calibri"/>
                <a:sym typeface="Calibri"/>
              </a:rPr>
              <a:t>Period: Time to complete one orbit.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>
                <a:latin typeface="Calibri"/>
                <a:ea typeface="Calibri"/>
                <a:cs typeface="Calibri"/>
                <a:sym typeface="Calibri"/>
              </a:rPr>
              <a:t>Semimajor axis: One half of the longer axis of an ellipse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>
                <a:latin typeface="Calibri"/>
                <a:ea typeface="Calibri"/>
                <a:cs typeface="Calibri"/>
                <a:sym typeface="Calibri"/>
              </a:rPr>
              <a:t>So,  planets on larger  orbits take longer to complete an orbit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23"/>
          <p:cNvSpPr txBox="1"/>
          <p:nvPr>
            <p:ph idx="1" type="body"/>
          </p:nvPr>
        </p:nvSpPr>
        <p:spPr>
          <a:xfrm>
            <a:off x="1297500" y="1263500"/>
            <a:ext cx="1580100" cy="71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baseline="30000" lang="en" sz="3000"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 = a</a:t>
            </a:r>
            <a:r>
              <a:rPr baseline="30000" lang="en" sz="3000">
                <a:latin typeface="Calibri"/>
                <a:ea typeface="Calibri"/>
                <a:cs typeface="Calibri"/>
                <a:sym typeface="Calibri"/>
              </a:rPr>
              <a:t>3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23"/>
          <p:cNvSpPr txBox="1"/>
          <p:nvPr>
            <p:ph type="title"/>
          </p:nvPr>
        </p:nvSpPr>
        <p:spPr>
          <a:xfrm>
            <a:off x="1297500" y="34940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Kepler’s Third Law</a:t>
            </a:r>
            <a:endParaRPr sz="3000" strike="sng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title"/>
          </p:nvPr>
        </p:nvSpPr>
        <p:spPr>
          <a:xfrm>
            <a:off x="1331613" y="290075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Astronomy picture of the day</a:t>
            </a:r>
            <a:endParaRPr sz="3000"/>
          </a:p>
        </p:txBody>
      </p:sp>
      <p:pic>
        <p:nvPicPr>
          <p:cNvPr id="141" name="Google Shape;14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7900" y="1134875"/>
            <a:ext cx="7341151" cy="384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Geocentric models</a:t>
            </a:r>
            <a:endParaRPr sz="3000"/>
          </a:p>
        </p:txBody>
      </p:sp>
      <p:sp>
        <p:nvSpPr>
          <p:cNvPr id="147" name="Google Shape;147;p15"/>
          <p:cNvSpPr txBox="1"/>
          <p:nvPr>
            <p:ph idx="1" type="body"/>
          </p:nvPr>
        </p:nvSpPr>
        <p:spPr>
          <a:xfrm>
            <a:off x="4419275" y="1389375"/>
            <a:ext cx="4413000" cy="32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Aristotle + Ptolemy: Everything revolves around the Earth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Planets, moon, and sun are perfect crystalline spheres moving at constant speed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Doesn’t explain the observations: e.g. Mercury goes in retrograde!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8" name="Google Shape;14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4100" y="1448488"/>
            <a:ext cx="4045175" cy="3225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The Copernican revolution</a:t>
            </a:r>
            <a:endParaRPr sz="3000"/>
          </a:p>
        </p:txBody>
      </p:sp>
      <p:sp>
        <p:nvSpPr>
          <p:cNvPr id="154" name="Google Shape;154;p16"/>
          <p:cNvSpPr txBox="1"/>
          <p:nvPr>
            <p:ph idx="1" type="body"/>
          </p:nvPr>
        </p:nvSpPr>
        <p:spPr>
          <a:xfrm>
            <a:off x="4419275" y="1596250"/>
            <a:ext cx="4413000" cy="301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Copernicus suggested planets go around the sun (heliocentric)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Stars are fixed in position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Over 1500 years after Ptolemy!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The catholic church hated him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5" name="Google Shape;155;p16"/>
          <p:cNvPicPr preferRelativeResize="0"/>
          <p:nvPr/>
        </p:nvPicPr>
        <p:blipFill rotWithShape="1">
          <a:blip r:embed="rId3">
            <a:alphaModFix/>
          </a:blip>
          <a:srcRect b="8567" l="12825" r="6710" t="0"/>
          <a:stretch/>
        </p:blipFill>
        <p:spPr>
          <a:xfrm>
            <a:off x="325175" y="1402675"/>
            <a:ext cx="3990624" cy="340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Tycho Brahe</a:t>
            </a:r>
            <a:endParaRPr sz="3000"/>
          </a:p>
        </p:txBody>
      </p:sp>
      <p:sp>
        <p:nvSpPr>
          <p:cNvPr id="161" name="Google Shape;161;p17"/>
          <p:cNvSpPr txBox="1"/>
          <p:nvPr>
            <p:ph idx="1" type="body"/>
          </p:nvPr>
        </p:nvSpPr>
        <p:spPr>
          <a:xfrm>
            <a:off x="4123675" y="1463225"/>
            <a:ext cx="4877400" cy="301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Born in a Danish noble family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Built his own island!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Go</a:t>
            </a: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t money from the king of Denmark to build an observatory (1573) in the island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Tycho_Brahe_2.jpg" id="162" name="Google Shape;16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463225"/>
            <a:ext cx="3708500" cy="3414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Johannes Kepler</a:t>
            </a:r>
            <a:endParaRPr sz="3000"/>
          </a:p>
        </p:txBody>
      </p:sp>
      <p:sp>
        <p:nvSpPr>
          <p:cNvPr id="168" name="Google Shape;168;p18"/>
          <p:cNvSpPr txBox="1"/>
          <p:nvPr>
            <p:ph idx="1" type="body"/>
          </p:nvPr>
        </p:nvSpPr>
        <p:spPr>
          <a:xfrm>
            <a:off x="4123675" y="1463225"/>
            <a:ext cx="4877400" cy="301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German astronomer hired by Tycho as his assistant in 1600.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Probably the first real astrophysicist! 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Their observations helped them calculate orbits of planets…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...KEPLER’S THREE LAWS published in 1627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Johannes_Kepler_1610.jpg" id="169" name="Google Shape;16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9000" y="1463225"/>
            <a:ext cx="3222075" cy="33273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rom the Carl Sagan's TV show &quot;Cosmos.&quot; I do not own the copyright to this material." id="174" name="Google Shape;174;p19" title="Kepler's First Law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26188" y="517300"/>
            <a:ext cx="6491626" cy="430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And finally...Newton!</a:t>
            </a:r>
            <a:endParaRPr sz="3000"/>
          </a:p>
        </p:txBody>
      </p:sp>
      <p:sp>
        <p:nvSpPr>
          <p:cNvPr id="180" name="Google Shape;180;p20"/>
          <p:cNvSpPr txBox="1"/>
          <p:nvPr>
            <p:ph idx="1" type="body"/>
          </p:nvPr>
        </p:nvSpPr>
        <p:spPr>
          <a:xfrm>
            <a:off x="3822275" y="1307924"/>
            <a:ext cx="4875600" cy="356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  <a:p>
            <a:pPr indent="-368300" lvl="0" marL="457200" rtl="0" algn="l">
              <a:spcBef>
                <a:spcPts val="160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Invented calculus….in his 20’s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Followed it up by inventing optics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libri"/>
              <a:buChar char="●"/>
            </a:pPr>
            <a:r>
              <a:rPr i="1" lang="en" sz="2200"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 discovered the force of gravity: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Sir_Isaac_Newton_by_Sir_Godfrey_Kneller,_Bt.jpg" id="181" name="Google Shape;18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275" y="1418900"/>
            <a:ext cx="3339000" cy="34568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506a6fe8-c453-4b6e-9bbe-597331f1c159image13.png" id="182" name="Google Shape;18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17075" y="3090866"/>
            <a:ext cx="2286000" cy="117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1"/>
          <p:cNvSpPr txBox="1"/>
          <p:nvPr>
            <p:ph type="title"/>
          </p:nvPr>
        </p:nvSpPr>
        <p:spPr>
          <a:xfrm>
            <a:off x="1297500" y="305075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Kepler’s First </a:t>
            </a:r>
            <a:r>
              <a:rPr lang="en" sz="3000"/>
              <a:t>Law</a:t>
            </a:r>
            <a:endParaRPr sz="3000" strike="sngStrike"/>
          </a:p>
        </p:txBody>
      </p:sp>
      <p:sp>
        <p:nvSpPr>
          <p:cNvPr id="188" name="Google Shape;188;p21"/>
          <p:cNvSpPr txBox="1"/>
          <p:nvPr>
            <p:ph idx="1" type="body"/>
          </p:nvPr>
        </p:nvSpPr>
        <p:spPr>
          <a:xfrm>
            <a:off x="418500" y="1262030"/>
            <a:ext cx="8520600" cy="62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The orbit of a planet is an ellipse, with the sun at one of the two foci….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21"/>
          <p:cNvSpPr txBox="1"/>
          <p:nvPr>
            <p:ph idx="1" type="body"/>
          </p:nvPr>
        </p:nvSpPr>
        <p:spPr>
          <a:xfrm>
            <a:off x="311700" y="3997325"/>
            <a:ext cx="8520600" cy="85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>
                <a:latin typeface="Calibri"/>
                <a:ea typeface="Calibri"/>
                <a:cs typeface="Calibri"/>
                <a:sym typeface="Calibri"/>
              </a:rPr>
              <a:t>Foci = </a:t>
            </a:r>
            <a:r>
              <a:rPr lang="en" sz="2000">
                <a:latin typeface="Calibri"/>
                <a:ea typeface="Calibri"/>
                <a:cs typeface="Calibri"/>
                <a:sym typeface="Calibri"/>
              </a:rPr>
              <a:t>fixed points. For Earth’s orbit, Sun is at one focus, the other is empty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0" name="Google Shape;19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6400" y="1891725"/>
            <a:ext cx="3012579" cy="192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